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ARfpp2Kue3iLL4701IxPC/lv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11" Type="http://schemas.openxmlformats.org/officeDocument/2006/relationships/slide" Target="slides/slide7.xml"/><Relationship Id="rId22" Type="http://schemas.openxmlformats.org/officeDocument/2006/relationships/font" Target="fonts/Garamond-italic.fntdata"/><Relationship Id="rId10" Type="http://schemas.openxmlformats.org/officeDocument/2006/relationships/slide" Target="slides/slide6.xml"/><Relationship Id="rId21" Type="http://schemas.openxmlformats.org/officeDocument/2006/relationships/font" Target="fonts/Garamond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Garamon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hyperlink" Target="http://www.stefcova.cz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8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7187" y="507912"/>
            <a:ext cx="1297716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73" y="507912"/>
            <a:ext cx="1754532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3023" y="507912"/>
            <a:ext cx="3479072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sah obrázku text, list, kapradina, spirálová pružina&#10;&#10;Popis byl vytvořen automaticky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150" y="575620"/>
            <a:ext cx="1376734" cy="137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4558" y="507912"/>
            <a:ext cx="2594120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4196" y="507912"/>
            <a:ext cx="2726641" cy="15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40923" y="575620"/>
            <a:ext cx="859777" cy="4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25472" l="0" r="1898" t="11133"/>
          <a:stretch/>
        </p:blipFill>
        <p:spPr>
          <a:xfrm>
            <a:off x="478173" y="2206869"/>
            <a:ext cx="9808827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839788" y="741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Obrazovka Bellhop vyzvednutí přes čip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8" name="Google Shape;168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700" y="2275550"/>
            <a:ext cx="5140800" cy="34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788" y="2292134"/>
            <a:ext cx="5183188" cy="3452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>
            <p:ph type="title"/>
          </p:nvPr>
        </p:nvSpPr>
        <p:spPr>
          <a:xfrm>
            <a:off x="215301" y="478716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Kroužky 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11"/>
          <p:cNvSpPr txBox="1"/>
          <p:nvPr>
            <p:ph idx="2" type="body"/>
          </p:nvPr>
        </p:nvSpPr>
        <p:spPr>
          <a:xfrm>
            <a:off x="215300" y="1733204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družinové kroužky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během odpoledních hodin,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začátek 15:15 h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nabídku kroužků, bližší informace a přihlášky naleznete v září na webových stránkách ŠD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Google Shape;17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7537" y="1278816"/>
            <a:ext cx="7281552" cy="322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409475" y="395075"/>
            <a:ext cx="6857400" cy="13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Celodružinové akce v ŠD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2" name="Google Shape;18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1854" y="1672370"/>
            <a:ext cx="61722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 txBox="1"/>
          <p:nvPr>
            <p:ph idx="2" type="body"/>
          </p:nvPr>
        </p:nvSpPr>
        <p:spPr>
          <a:xfrm>
            <a:off x="409482" y="1756186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konají se v pátek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Vánoční a Velikonoční tvoření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pro rodiče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příklady akcí: kino, kouzelník, břichomluvec, taneční odpoledne, Den dětí, Den země, Lesní putování, Mikuláš a jiné…</a:t>
            </a:r>
            <a:endParaRPr/>
          </a:p>
          <a:p>
            <a:pPr indent="-1841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Jídelna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0" name="Google Shape;190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8315" y="457200"/>
            <a:ext cx="3820714" cy="5412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>
            <p:ph idx="2" type="body"/>
          </p:nvPr>
        </p:nvSpPr>
        <p:spPr>
          <a:xfrm>
            <a:off x="394354" y="1613928"/>
            <a:ext cx="5213966" cy="4741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časy obědů najdete na informační tabuli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ve vestibulu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časy obědů jsou orientační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za přihlašování a odhlašování obědů zodpovídají rodiče a sledují stav konta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oběd trvá přibližně 30 - 45 minut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výdej obědů na čipy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čipy dát žákům na podepsanou klíčenku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čipy mají žáci u sebe, nedávat na ně přívěsky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doporučujeme: obědy vybírejte společně s žáky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Platba ŠD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výše úplaty je stanovená předem na celý školní rok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měsíční výše úplaty je stanovena 300 Kč/měsíc na 1 žáka a je jednotná pro všechny zapsané žáky ŠD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září až červen v jedné splátce – 3000 Kč, úhradu je nutné provést nejpozději k termínu 20. 10. daného roku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potřebné údaje pro platbu na účet školy, obdržíte během září</a:t>
            </a:r>
            <a:endParaRPr/>
          </a:p>
          <a:p>
            <a:pPr indent="-158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298532" y="156457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Různé</a:t>
            </a:r>
            <a:br>
              <a:rPr lang="cs-CZ"/>
            </a:br>
            <a:endParaRPr/>
          </a:p>
        </p:txBody>
      </p:sp>
      <p:pic>
        <p:nvPicPr>
          <p:cNvPr id="205" name="Google Shape;205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824" y="1244525"/>
            <a:ext cx="6172200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>
            <p:ph idx="2" type="body"/>
          </p:nvPr>
        </p:nvSpPr>
        <p:spPr>
          <a:xfrm>
            <a:off x="298532" y="1466201"/>
            <a:ext cx="5208383" cy="4525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na každý den odpolední svačinu a pití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vhodné oblečení a obuv podle ročního období, vše si žáci ponechají v šatně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 podepsané látkové tašce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Vnitřní řád ŠD: naleznete ho na webových stránkách školy (sekce DRUŽINA → DOKUMENTY A FORMULÁŘE)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pro aktuální informace sledujte web ŠD, nástěnku a informace přes Edupage ☺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22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t/>
            </a:r>
            <a:endParaRPr sz="1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800734" y="17604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Informace o ŠD</a:t>
            </a:r>
            <a:r>
              <a:rPr lang="cs-CZ" sz="4000"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cs-CZ">
                <a:latin typeface="Garamond"/>
                <a:ea typeface="Garamond"/>
                <a:cs typeface="Garamond"/>
                <a:sym typeface="Garamond"/>
              </a:rPr>
            </a:b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" name="Google Shape;10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469" y="3525716"/>
            <a:ext cx="5464921" cy="2917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731520" y="1570616"/>
            <a:ext cx="4735098" cy="421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cs-CZ" sz="20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www.stefcova.cz</a:t>
            </a: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 (sekce DRUŽINA)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- vedoucí vychovatelka: Jarmila Šedivá, DiS.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6618" y="241819"/>
            <a:ext cx="6053021" cy="328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1271" y="2641415"/>
            <a:ext cx="4451164" cy="352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Vestibul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informace o ŠD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2" name="Google Shape;11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187" y="783339"/>
            <a:ext cx="6607297" cy="495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2" type="body"/>
          </p:nvPr>
        </p:nvSpPr>
        <p:spPr>
          <a:xfrm>
            <a:off x="839787" y="2347546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informační tabule – ranní ŠD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obrazovka Bellhop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nástěnka – informace o ŠD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kontakty na jednotlivé herny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čtečka čipů Bellhop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Informace o ŠD - vestibul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9" name="Google Shape;119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89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7402" y="2505075"/>
            <a:ext cx="4912784" cy="368458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7921869" y="2019449"/>
            <a:ext cx="11945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Nástěnka</a:t>
            </a:r>
            <a:r>
              <a:rPr b="0" i="0" lang="cs-CZ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535116" y="2019449"/>
            <a:ext cx="12057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Kontakty</a:t>
            </a:r>
            <a:r>
              <a:rPr lang="cs-CZ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Provoz ŠD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5"/>
          <p:cNvSpPr txBox="1"/>
          <p:nvPr>
            <p:ph idx="2" type="body"/>
          </p:nvPr>
        </p:nvSpPr>
        <p:spPr>
          <a:xfrm>
            <a:off x="839788" y="175846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ranní 6:00 h – 7:40 h, příchod žáků do 7:30 h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vždy v budově školy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žáci se převlékají ve svých šatnách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29" name="Google Shape;129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7507" l="8285" r="18308" t="20158"/>
          <a:stretch/>
        </p:blipFill>
        <p:spPr>
          <a:xfrm>
            <a:off x="568528" y="3358661"/>
            <a:ext cx="4474755" cy="284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8000" r="0" t="0"/>
          <a:stretch/>
        </p:blipFill>
        <p:spPr>
          <a:xfrm>
            <a:off x="5439307" y="1045029"/>
            <a:ext cx="6334012" cy="516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839788" y="12309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Provoz ŠD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6" name="Google Shape;136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0342" y="200967"/>
            <a:ext cx="3992547" cy="29944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>
            <p:ph idx="2" type="body"/>
          </p:nvPr>
        </p:nvSpPr>
        <p:spPr>
          <a:xfrm>
            <a:off x="839787" y="1518443"/>
            <a:ext cx="4234631" cy="355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odpolední provoz ŠD do 16:45 h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do 16:00 h v příslušných hernách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 budově školy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po 16:00 h samostatná budova ŠD „Domeček“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33630" r="26129" t="19856"/>
          <a:stretch/>
        </p:blipFill>
        <p:spPr>
          <a:xfrm>
            <a:off x="5074418" y="3227179"/>
            <a:ext cx="2213362" cy="3306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30580" r="0" t="0"/>
          <a:stretch/>
        </p:blipFill>
        <p:spPr>
          <a:xfrm rot="5400000">
            <a:off x="8557018" y="3498231"/>
            <a:ext cx="2917843" cy="315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Čipový systém Bellhop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slouží k vyzvedávání žáků ze ŠD, jedná se o elektronický systém založený firmou NeurIT, www.bellhop.cz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je založen na identifikačních čipech a odpovědnost za jejich použití mají konkrétní osoby (rodič, sourozenec, vše je čistě na Vás)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čip přiložíte k terminálu v zádveří školy a ten Vám krátkým signálem potvrdí načtení čipu (na obědě, na kroužku, v herně, nelze vyzvednout), sledujte informační obrazovku – zažádáno, propuštěno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terminál po načtení čipu pošle Váš požadavek do příslušného oddělení ŠD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zákonní zástupci do školy nevstupují a počkají na příchod žáka před školou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na chodbě a v prostoru šaten je pedagogický dozor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Čip</a:t>
            </a:r>
            <a:br>
              <a:rPr b="1" lang="cs-CZ" sz="4000">
                <a:latin typeface="Garamond"/>
                <a:ea typeface="Garamond"/>
                <a:cs typeface="Garamond"/>
                <a:sym typeface="Garamond"/>
              </a:rPr>
            </a:b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2" name="Google Shape;15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382" l="18644" r="0" t="1969"/>
          <a:stretch/>
        </p:blipFill>
        <p:spPr>
          <a:xfrm>
            <a:off x="6842760" y="1539240"/>
            <a:ext cx="4322411" cy="390144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>
            <p:ph idx="2" type="body"/>
          </p:nvPr>
        </p:nvSpPr>
        <p:spPr>
          <a:xfrm>
            <a:off x="839788" y="1539240"/>
            <a:ext cx="4829492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cena jednoho čipu je 100 ,-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pro jednoho žáka může být vydáno více čipů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pokud jsou ve škole sourozenci, musí být čip vystaven na každého žáka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žáci, kteří budou odcházet ze ŠD samostatně bez doprovodu, čip nepotřebují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při ztrátě či zcizení bude čip zablokován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b="1" lang="cs-CZ" sz="2000">
                <a:latin typeface="Garamond"/>
                <a:ea typeface="Garamond"/>
                <a:cs typeface="Garamond"/>
                <a:sym typeface="Garamond"/>
              </a:rPr>
              <a:t>TERMÍN PRO VYZVEDNUTÍ ČIPŮ </a:t>
            </a:r>
            <a:endParaRPr b="1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Char char="-"/>
            </a:pPr>
            <a:r>
              <a:rPr b="1" lang="cs-CZ" sz="1900">
                <a:latin typeface="Garamond"/>
                <a:ea typeface="Garamond"/>
                <a:cs typeface="Garamond"/>
                <a:sym typeface="Garamond"/>
              </a:rPr>
              <a:t>26. 6. 2025 15:00 h – 16:45 h </a:t>
            </a:r>
            <a:br>
              <a:rPr b="1" lang="cs-CZ" sz="19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1900">
                <a:latin typeface="Garamond"/>
                <a:ea typeface="Garamond"/>
                <a:cs typeface="Garamond"/>
                <a:sym typeface="Garamond"/>
              </a:rPr>
              <a:t>na „Domečku“</a:t>
            </a:r>
            <a:endParaRPr b="1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Char char="-"/>
            </a:pPr>
            <a:r>
              <a:rPr b="1" lang="cs-CZ" sz="1900">
                <a:latin typeface="Garamond"/>
                <a:ea typeface="Garamond"/>
                <a:cs typeface="Garamond"/>
                <a:sym typeface="Garamond"/>
              </a:rPr>
              <a:t>28. 8. 2025 9:00 h – 10:00 h, </a:t>
            </a:r>
            <a:br>
              <a:rPr b="1" lang="cs-CZ" sz="1900">
                <a:latin typeface="Garamond"/>
                <a:ea typeface="Garamond"/>
                <a:cs typeface="Garamond"/>
                <a:sym typeface="Garamond"/>
              </a:rPr>
            </a:br>
            <a:r>
              <a:rPr b="1" lang="cs-CZ" sz="1900">
                <a:latin typeface="Garamond"/>
                <a:ea typeface="Garamond"/>
                <a:cs typeface="Garamond"/>
                <a:sym typeface="Garamond"/>
              </a:rPr>
              <a:t>15:00 h – 16:00 h na „Domečku“</a:t>
            </a:r>
            <a:endParaRPr b="1"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Char char="-"/>
            </a:pPr>
            <a:r>
              <a:rPr b="1" lang="cs-CZ" sz="1900">
                <a:latin typeface="Garamond"/>
                <a:ea typeface="Garamond"/>
                <a:cs typeface="Garamond"/>
                <a:sym typeface="Garamond"/>
              </a:rPr>
              <a:t>1. 9. 2025 9:00 h – 10:00 h  budova ZŠ</a:t>
            </a:r>
            <a:endParaRPr b="1" sz="19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b="1" lang="cs-CZ" sz="4000">
                <a:latin typeface="Garamond"/>
                <a:ea typeface="Garamond"/>
                <a:cs typeface="Garamond"/>
                <a:sym typeface="Garamond"/>
              </a:rPr>
              <a:t>Odchody ze ŠD</a:t>
            </a:r>
            <a:endParaRPr b="1" sz="4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43706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Samostatný odchod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9"/>
          <p:cNvSpPr txBox="1"/>
          <p:nvPr>
            <p:ph idx="2" type="body"/>
          </p:nvPr>
        </p:nvSpPr>
        <p:spPr>
          <a:xfrm>
            <a:off x="43706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pravidelné samostatné odchody lze nastavit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 systému na celý školní rok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výjimečné samostatné odchody musí být zaslány vychovatelce písemnou formou prostřednictvím systému EduPage nejlépe den předem a nejpozději do 8:00 h daného dne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žáka nelze uvolnit po telefonu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>
                <a:latin typeface="Garamond"/>
                <a:ea typeface="Garamond"/>
                <a:cs typeface="Garamond"/>
                <a:sym typeface="Garamond"/>
              </a:rPr>
              <a:t>Odchod přes čipový systém Bellhop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9"/>
          <p:cNvSpPr txBox="1"/>
          <p:nvPr>
            <p:ph idx="4" type="body"/>
          </p:nvPr>
        </p:nvSpPr>
        <p:spPr>
          <a:xfrm>
            <a:off x="6172200" y="2505075"/>
            <a:ext cx="558590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žáka lze vyzvednout v čase: po obědě, do 13:00 h, poté od 15:00 h do 16:45 h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žáka je oprávněn vyzvednout držitel čipu, prostřednictvím systému Bellhop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-"/>
            </a:pP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žáka je oprávněn vyzvednout sourozenec, který je žákem naší školy, není držitelem čipu a je uveden </a:t>
            </a:r>
            <a:br>
              <a:rPr lang="cs-CZ" sz="2000">
                <a:latin typeface="Garamond"/>
                <a:ea typeface="Garamond"/>
                <a:cs typeface="Garamond"/>
                <a:sym typeface="Garamond"/>
              </a:rPr>
            </a:br>
            <a:r>
              <a:rPr lang="cs-CZ" sz="2000">
                <a:latin typeface="Garamond"/>
                <a:ea typeface="Garamond"/>
                <a:cs typeface="Garamond"/>
                <a:sym typeface="Garamond"/>
              </a:rPr>
              <a:t>v přihlášce ŠD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2025-03-28T07:27:50Z</dcterms:created>
  <dc:creator>Družina Štefcova</dc:creator>
</cp:coreProperties>
</file>